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581" r:id="rId2"/>
    <p:sldId id="672" r:id="rId3"/>
    <p:sldId id="667" r:id="rId4"/>
    <p:sldId id="665" r:id="rId5"/>
    <p:sldId id="676" r:id="rId6"/>
    <p:sldId id="679" r:id="rId7"/>
    <p:sldId id="680"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73009" autoAdjust="0"/>
  </p:normalViewPr>
  <p:slideViewPr>
    <p:cSldViewPr>
      <p:cViewPr varScale="1">
        <p:scale>
          <a:sx n="132" d="100"/>
          <a:sy n="132" d="100"/>
        </p:scale>
        <p:origin x="888"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8/31/18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06563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644134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AU" sz="4400" kern="0" dirty="0" smtClean="0">
                <a:solidFill>
                  <a:srgbClr val="FFFF00"/>
                </a:solidFill>
                <a:latin typeface="+mn-lt"/>
                <a:ea typeface="+mn-ea"/>
                <a:cs typeface="+mn-cs"/>
              </a:rPr>
              <a:t>2:1-12</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9154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a:solidFill>
                  <a:schemeClr val="bg1"/>
                </a:solidFill>
                <a:latin typeface="Times New Roman" charset="0"/>
                <a:ea typeface="Arial" charset="0"/>
              </a:rPr>
              <a:t>2 </a:t>
            </a:r>
            <a:r>
              <a:rPr lang="en-AU" sz="2900">
                <a:solidFill>
                  <a:schemeClr val="bg1"/>
                </a:solidFill>
                <a:latin typeface="Times New Roman" charset="0"/>
                <a:ea typeface="Arial" charset="0"/>
              </a:rPr>
              <a:t>And when he returned to Capernaum after some days, it was reported that he was at home.  </a:t>
            </a:r>
            <a:r>
              <a:rPr lang="en-AU" sz="2900" b="1" baseline="30000" dirty="0">
                <a:solidFill>
                  <a:schemeClr val="bg1"/>
                </a:solidFill>
                <a:latin typeface="Times New Roman" charset="0"/>
                <a:ea typeface="Arial" charset="0"/>
              </a:rPr>
              <a:t>2 </a:t>
            </a:r>
            <a:r>
              <a:rPr lang="en-AU" sz="2900" dirty="0">
                <a:solidFill>
                  <a:schemeClr val="bg1"/>
                </a:solidFill>
                <a:latin typeface="Times New Roman" charset="0"/>
                <a:ea typeface="Arial" charset="0"/>
              </a:rPr>
              <a:t>And many were gathered together, so that there was no more room, not even at the door.  And he was preaching the word to them.  </a:t>
            </a:r>
            <a:r>
              <a:rPr lang="en-AU" sz="2900" b="1" baseline="30000" dirty="0">
                <a:solidFill>
                  <a:schemeClr val="bg1"/>
                </a:solidFill>
                <a:latin typeface="Times New Roman" charset="0"/>
                <a:ea typeface="Arial" charset="0"/>
              </a:rPr>
              <a:t>3 </a:t>
            </a:r>
            <a:r>
              <a:rPr lang="en-AU" sz="2900" dirty="0">
                <a:solidFill>
                  <a:schemeClr val="bg1"/>
                </a:solidFill>
                <a:latin typeface="Times New Roman" charset="0"/>
                <a:ea typeface="Arial" charset="0"/>
              </a:rPr>
              <a:t>And they came, bringing to him a paralytic carried by four men.  </a:t>
            </a:r>
            <a:r>
              <a:rPr lang="en-AU" sz="2900" b="1" baseline="30000" dirty="0">
                <a:solidFill>
                  <a:schemeClr val="bg1"/>
                </a:solidFill>
                <a:latin typeface="Times New Roman" charset="0"/>
                <a:ea typeface="Arial" charset="0"/>
              </a:rPr>
              <a:t>4 </a:t>
            </a:r>
            <a:r>
              <a:rPr lang="en-AU" sz="2900" dirty="0">
                <a:solidFill>
                  <a:schemeClr val="bg1"/>
                </a:solidFill>
                <a:latin typeface="Times New Roman" charset="0"/>
                <a:ea typeface="Arial" charset="0"/>
              </a:rPr>
              <a:t>And when they could not get near him because of the crowd, they removed the roof above him, and when they had made an opening, they let down the bed on which the paralytic lay.  </a:t>
            </a:r>
            <a:r>
              <a:rPr lang="en-AU" sz="2900" b="1" baseline="30000" dirty="0">
                <a:solidFill>
                  <a:schemeClr val="bg1"/>
                </a:solidFill>
                <a:latin typeface="Times New Roman" charset="0"/>
                <a:ea typeface="Arial" charset="0"/>
              </a:rPr>
              <a:t>5 </a:t>
            </a:r>
            <a:r>
              <a:rPr lang="en-AU" sz="2900" dirty="0">
                <a:solidFill>
                  <a:schemeClr val="bg1"/>
                </a:solidFill>
                <a:latin typeface="Times New Roman" charset="0"/>
                <a:ea typeface="Arial" charset="0"/>
              </a:rPr>
              <a:t>And when Jesus saw their faith, he said to the paralytic, “Son, your sins are forgiven.”</a:t>
            </a:r>
            <a:r>
              <a:rPr lang="en-GB" sz="2900" dirty="0">
                <a:solidFill>
                  <a:schemeClr val="bg1"/>
                </a:solidFill>
              </a:rPr>
              <a:t> </a:t>
            </a:r>
            <a:endParaRPr lang="en-GB" sz="29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3774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118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6 </a:t>
            </a:r>
            <a:r>
              <a:rPr lang="en-AU" sz="2800" dirty="0">
                <a:solidFill>
                  <a:schemeClr val="bg1"/>
                </a:solidFill>
                <a:latin typeface="Times New Roman" charset="0"/>
                <a:ea typeface="Arial" charset="0"/>
              </a:rPr>
              <a:t>Now some of the scribes were sitting there, questioning in their hearts, </a:t>
            </a:r>
            <a:r>
              <a:rPr lang="en-AU" sz="2800" b="1" baseline="30000" dirty="0">
                <a:solidFill>
                  <a:schemeClr val="bg1"/>
                </a:solidFill>
                <a:latin typeface="Times New Roman" charset="0"/>
                <a:ea typeface="Arial" charset="0"/>
              </a:rPr>
              <a:t>7 </a:t>
            </a:r>
            <a:r>
              <a:rPr lang="en-AU" sz="2800" dirty="0">
                <a:solidFill>
                  <a:schemeClr val="bg1"/>
                </a:solidFill>
                <a:latin typeface="Times New Roman" charset="0"/>
                <a:ea typeface="Arial" charset="0"/>
              </a:rPr>
              <a:t>“Why does this man speak like that?  He is blaspheming!  Who can forgive sins but God alone?”  </a:t>
            </a:r>
            <a:r>
              <a:rPr lang="en-AU" sz="2800" b="1" baseline="30000" dirty="0">
                <a:solidFill>
                  <a:schemeClr val="bg1"/>
                </a:solidFill>
                <a:latin typeface="Times New Roman" charset="0"/>
                <a:ea typeface="Arial" charset="0"/>
              </a:rPr>
              <a:t>8 </a:t>
            </a:r>
            <a:r>
              <a:rPr lang="en-AU" sz="2800" dirty="0">
                <a:solidFill>
                  <a:schemeClr val="bg1"/>
                </a:solidFill>
                <a:latin typeface="Times New Roman" charset="0"/>
                <a:ea typeface="Arial" charset="0"/>
              </a:rPr>
              <a:t>And immediately Jesus, perceiving in his spirit that they thus questioned within themselves, said to them, “Why do you question these things in your hearts?  </a:t>
            </a:r>
            <a:r>
              <a:rPr lang="en-AU" sz="2800" b="1" baseline="30000" dirty="0">
                <a:solidFill>
                  <a:schemeClr val="bg1"/>
                </a:solidFill>
                <a:latin typeface="Times New Roman" charset="0"/>
                <a:ea typeface="Arial" charset="0"/>
              </a:rPr>
              <a:t>9 </a:t>
            </a:r>
            <a:r>
              <a:rPr lang="en-AU" sz="2800" dirty="0">
                <a:solidFill>
                  <a:schemeClr val="bg1"/>
                </a:solidFill>
                <a:latin typeface="Times New Roman" charset="0"/>
                <a:ea typeface="Arial" charset="0"/>
              </a:rPr>
              <a:t>Which is easier, to say to the paralytic, ‘Your sins are forgiven,’ or to say, ‘Rise, take up your bed and walk’?  </a:t>
            </a:r>
            <a:r>
              <a:rPr lang="en-AU" sz="2800" b="1" baseline="30000" dirty="0">
                <a:solidFill>
                  <a:schemeClr val="bg1"/>
                </a:solidFill>
                <a:latin typeface="Times New Roman" charset="0"/>
                <a:ea typeface="Arial" charset="0"/>
              </a:rPr>
              <a:t>10 </a:t>
            </a:r>
            <a:r>
              <a:rPr lang="en-AU" sz="2800" dirty="0">
                <a:solidFill>
                  <a:schemeClr val="bg1"/>
                </a:solidFill>
                <a:latin typeface="Times New Roman" charset="0"/>
                <a:ea typeface="Arial" charset="0"/>
              </a:rPr>
              <a:t>But that you may know that the Son of Man has authority on earth to forgive sins” — he said to the paralytic — </a:t>
            </a:r>
            <a:r>
              <a:rPr lang="en-AU" sz="2800" b="1" baseline="30000" dirty="0">
                <a:solidFill>
                  <a:schemeClr val="bg1"/>
                </a:solidFill>
                <a:latin typeface="Times New Roman" charset="0"/>
                <a:ea typeface="Arial" charset="0"/>
              </a:rPr>
              <a:t>11 </a:t>
            </a:r>
            <a:r>
              <a:rPr lang="en-AU" sz="2800" dirty="0">
                <a:solidFill>
                  <a:schemeClr val="bg1"/>
                </a:solidFill>
                <a:latin typeface="Times New Roman" charset="0"/>
                <a:ea typeface="Arial" charset="0"/>
              </a:rPr>
              <a:t>“I say to you, rise, pick up your bed, and go home.”</a:t>
            </a:r>
            <a:r>
              <a:rPr lang="en-GB" sz="2800" dirty="0">
                <a:solidFill>
                  <a:schemeClr val="bg1"/>
                </a:solidFill>
              </a:rPr>
              <a:t>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1027309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35756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a:solidFill>
                  <a:schemeClr val="bg1"/>
                </a:solidFill>
                <a:latin typeface="Times New Roman" charset="0"/>
                <a:ea typeface="Arial" charset="0"/>
              </a:rPr>
              <a:t>12 </a:t>
            </a:r>
            <a:r>
              <a:rPr lang="en-AU" sz="3200">
                <a:solidFill>
                  <a:schemeClr val="bg1"/>
                </a:solidFill>
                <a:latin typeface="Times New Roman" charset="0"/>
                <a:ea typeface="Arial" charset="0"/>
              </a:rPr>
              <a:t>And he rose and immediately picked up his bed and went out before them all, so that they were all amazed and glorified God, saying, “We never saw anything like this!”</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63925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02" y="510853"/>
            <a:ext cx="9121651" cy="1631216"/>
          </a:xfrm>
          <a:prstGeom prst="rect">
            <a:avLst/>
          </a:prstGeom>
          <a:noFill/>
          <a:ln w="19050">
            <a:solidFill>
              <a:schemeClr val="bg1"/>
            </a:solid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assume he came, hoping to be immediately healed (and maybe he did).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Their Jewish understanding- “forgiveness of sins” and “healing” went hand-in-hand</a:t>
            </a:r>
            <a:r>
              <a:rPr lang="en-US" sz="2000" dirty="0">
                <a:solidFill>
                  <a:schemeClr val="bg1"/>
                </a:solidFill>
                <a:latin typeface="Times New Roman" charset="0"/>
                <a:ea typeface="Times New Roman" charset="0"/>
                <a:cs typeface="Times New Roman" charset="0"/>
              </a:rPr>
              <a:t/>
            </a:r>
            <a:br>
              <a:rPr lang="en-US" sz="2000" dirty="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a:t>
            </a:r>
            <a:r>
              <a:rPr lang="en-US" sz="2000" i="1" dirty="0" smtClean="0">
                <a:solidFill>
                  <a:schemeClr val="bg1"/>
                </a:solidFill>
                <a:latin typeface="Times New Roman" charset="0"/>
                <a:ea typeface="Times New Roman" charset="0"/>
                <a:cs typeface="Times New Roman" charset="0"/>
              </a:rPr>
              <a:t>No one gets up from his sick-bed until all his sins are forgiven” (Talmud)</a:t>
            </a:r>
            <a:endParaRPr lang="en-US" sz="2000" dirty="0" smtClean="0">
              <a:solidFill>
                <a:schemeClr val="bg1"/>
              </a:solidFill>
              <a:latin typeface="Times New Roman" charset="0"/>
              <a:ea typeface="Times New Roman" charset="0"/>
              <a:cs typeface="Times New Roman" charset="0"/>
            </a:endParaRP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preached “repent”.  Highly likely he came to Jesus looking for forgiveness, as the first step in his healing.</a:t>
            </a:r>
          </a:p>
        </p:txBody>
      </p:sp>
      <p:sp>
        <p:nvSpPr>
          <p:cNvPr id="4" name="TextBox 3"/>
          <p:cNvSpPr txBox="1"/>
          <p:nvPr/>
        </p:nvSpPr>
        <p:spPr>
          <a:xfrm>
            <a:off x="611560" y="-12367"/>
            <a:ext cx="7476846" cy="523220"/>
          </a:xfrm>
          <a:prstGeom prst="rect">
            <a:avLst/>
          </a:prstGeom>
          <a:noFill/>
        </p:spPr>
        <p:txBody>
          <a:bodyPr wrap="square" rtlCol="0">
            <a:spAutoFit/>
          </a:bodyPr>
          <a:lstStyle/>
          <a:p>
            <a:pPr algn="ctr"/>
            <a:r>
              <a:rPr lang="en-AU" sz="2800" b="1" dirty="0" smtClean="0">
                <a:solidFill>
                  <a:srgbClr val="FFFF00"/>
                </a:solidFill>
                <a:latin typeface="Times New Roman" charset="0"/>
                <a:ea typeface="Times New Roman" charset="0"/>
                <a:cs typeface="Times New Roman" charset="0"/>
              </a:rPr>
              <a:t>The Paralytic through the roof</a:t>
            </a:r>
            <a:endParaRPr lang="en-AU" sz="2800" b="1" dirty="0">
              <a:solidFill>
                <a:srgbClr val="FFFF00"/>
              </a:solidFill>
              <a:latin typeface="Times New Roman" charset="0"/>
              <a:ea typeface="Times New Roman" charset="0"/>
              <a:cs typeface="Times New Roman" charset="0"/>
            </a:endParaRPr>
          </a:p>
        </p:txBody>
      </p:sp>
      <p:sp>
        <p:nvSpPr>
          <p:cNvPr id="7" name="TextBox 6"/>
          <p:cNvSpPr txBox="1"/>
          <p:nvPr/>
        </p:nvSpPr>
        <p:spPr>
          <a:xfrm>
            <a:off x="22349" y="2142069"/>
            <a:ext cx="9121651" cy="1938992"/>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came to preach.  </a:t>
            </a:r>
            <a:r>
              <a:rPr lang="en-US" sz="2000" dirty="0" smtClean="0">
                <a:solidFill>
                  <a:schemeClr val="bg1"/>
                </a:solidFill>
                <a:latin typeface="Times New Roman" charset="0"/>
                <a:ea typeface="Times New Roman" charset="0"/>
                <a:cs typeface="Times New Roman" charset="0"/>
              </a:rPr>
              <a:t>The focus of the church should be to preach the Good News of Jesus Christ, Repentance &amp; Faith</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Many will show interest in God in times of physical &amp; emotional need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But our greatest need is the forgiveness of sins.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No one can forgive sins, but God alone.  Jesus has authority to forgive (He is divine)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is the Son of God, but many people miss it...</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43476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60047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a:solidFill>
                  <a:schemeClr val="bg1"/>
                </a:solidFill>
                <a:latin typeface="Comic Sans MS" charset="0"/>
                <a:ea typeface="Comic Sans MS" charset="0"/>
                <a:cs typeface="Comic Sans MS" charset="0"/>
              </a:rPr>
              <a:t>8 </a:t>
            </a:r>
            <a:r>
              <a:rPr lang="en-AU" sz="2700">
                <a:solidFill>
                  <a:schemeClr val="bg1"/>
                </a:solidFill>
                <a:latin typeface="Comic Sans MS" charset="0"/>
                <a:ea typeface="Comic Sans MS" charset="0"/>
                <a:cs typeface="Comic Sans MS" charset="0"/>
              </a:rPr>
              <a:t>And immediately Jesus, perceiving in his spirit that they thus questioned within themselves, said to them, “Why do you question these things in your hearts?  </a:t>
            </a:r>
            <a:r>
              <a:rPr lang="en-AU" sz="2700" b="1" baseline="30000" dirty="0">
                <a:solidFill>
                  <a:schemeClr val="bg1"/>
                </a:solidFill>
                <a:latin typeface="Comic Sans MS" charset="0"/>
                <a:ea typeface="Comic Sans MS" charset="0"/>
                <a:cs typeface="Comic Sans MS" charset="0"/>
              </a:rPr>
              <a:t>9 </a:t>
            </a:r>
            <a:r>
              <a:rPr lang="en-AU" sz="2700" dirty="0">
                <a:solidFill>
                  <a:schemeClr val="bg1"/>
                </a:solidFill>
                <a:latin typeface="Comic Sans MS" charset="0"/>
                <a:ea typeface="Comic Sans MS" charset="0"/>
                <a:cs typeface="Comic Sans MS" charset="0"/>
              </a:rPr>
              <a:t>Which is easier, to say to the paralytic, ‘Your sins are forgiven,’ or to say, ‘Rise, take up your bed and walk’?  </a:t>
            </a:r>
            <a:r>
              <a:rPr lang="en-AU" sz="2700" b="1" baseline="30000" dirty="0">
                <a:solidFill>
                  <a:schemeClr val="bg1"/>
                </a:solidFill>
                <a:latin typeface="Comic Sans MS" charset="0"/>
                <a:ea typeface="Comic Sans MS" charset="0"/>
                <a:cs typeface="Comic Sans MS" charset="0"/>
              </a:rPr>
              <a:t>10 </a:t>
            </a:r>
            <a:r>
              <a:rPr lang="en-AU" sz="2700" dirty="0">
                <a:solidFill>
                  <a:schemeClr val="bg1"/>
                </a:solidFill>
                <a:latin typeface="Comic Sans MS" charset="0"/>
                <a:ea typeface="Comic Sans MS" charset="0"/>
                <a:cs typeface="Comic Sans MS" charset="0"/>
              </a:rPr>
              <a:t>But that you may know that the Son of Man has authority on earth to forgive sins” — he said to the paralytic — </a:t>
            </a:r>
            <a:r>
              <a:rPr lang="en-AU" sz="2700" b="1" baseline="30000" dirty="0">
                <a:solidFill>
                  <a:schemeClr val="bg1"/>
                </a:solidFill>
                <a:latin typeface="Comic Sans MS" charset="0"/>
                <a:ea typeface="Comic Sans MS" charset="0"/>
                <a:cs typeface="Comic Sans MS" charset="0"/>
              </a:rPr>
              <a:t>11 </a:t>
            </a:r>
            <a:r>
              <a:rPr lang="en-AU" sz="2700" dirty="0">
                <a:solidFill>
                  <a:schemeClr val="bg1"/>
                </a:solidFill>
                <a:latin typeface="Comic Sans MS" charset="0"/>
                <a:ea typeface="Comic Sans MS" charset="0"/>
                <a:cs typeface="Comic Sans MS" charset="0"/>
              </a:rPr>
              <a:t>“I say to you, rise, pick up your bed, and go home.”  </a:t>
            </a:r>
            <a:r>
              <a:rPr lang="en-AU" sz="2700" b="1" baseline="30000" dirty="0">
                <a:solidFill>
                  <a:schemeClr val="bg1"/>
                </a:solidFill>
                <a:latin typeface="Comic Sans MS" charset="0"/>
                <a:ea typeface="Comic Sans MS" charset="0"/>
                <a:cs typeface="Comic Sans MS" charset="0"/>
              </a:rPr>
              <a:t>12 </a:t>
            </a:r>
            <a:r>
              <a:rPr lang="en-AU" sz="2700" dirty="0">
                <a:solidFill>
                  <a:schemeClr val="bg1"/>
                </a:solidFill>
                <a:latin typeface="Comic Sans MS" charset="0"/>
                <a:ea typeface="Comic Sans MS" charset="0"/>
                <a:cs typeface="Comic Sans MS" charset="0"/>
              </a:rPr>
              <a:t>And he rose and immediately picked up his bed and went out before them all, so that they were all amazed and glorified God, saying, “We never saw anything like this!” </a:t>
            </a:r>
            <a:endParaRPr lang="en-GB" sz="27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42262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12367"/>
            <a:ext cx="7476846" cy="523220"/>
          </a:xfrm>
          <a:prstGeom prst="rect">
            <a:avLst/>
          </a:prstGeom>
          <a:noFill/>
        </p:spPr>
        <p:txBody>
          <a:bodyPr wrap="square" rtlCol="0">
            <a:spAutoFit/>
          </a:bodyPr>
          <a:lstStyle/>
          <a:p>
            <a:pPr algn="ctr"/>
            <a:r>
              <a:rPr lang="en-AU" sz="2800" b="1" dirty="0" smtClean="0">
                <a:solidFill>
                  <a:srgbClr val="FFFF00"/>
                </a:solidFill>
                <a:latin typeface="Times New Roman" charset="0"/>
                <a:ea typeface="Times New Roman" charset="0"/>
                <a:cs typeface="Times New Roman" charset="0"/>
              </a:rPr>
              <a:t>The Paralytic through the roof</a:t>
            </a:r>
            <a:endParaRPr lang="en-AU" sz="2800" b="1" dirty="0">
              <a:solidFill>
                <a:srgbClr val="FFFF00"/>
              </a:solidFill>
              <a:latin typeface="Times New Roman" charset="0"/>
              <a:ea typeface="Times New Roman" charset="0"/>
              <a:cs typeface="Times New Roman" charset="0"/>
            </a:endParaRPr>
          </a:p>
        </p:txBody>
      </p:sp>
      <p:sp>
        <p:nvSpPr>
          <p:cNvPr id="7" name="TextBox 6"/>
          <p:cNvSpPr txBox="1"/>
          <p:nvPr/>
        </p:nvSpPr>
        <p:spPr>
          <a:xfrm>
            <a:off x="14344" y="364668"/>
            <a:ext cx="9121651" cy="1938992"/>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came to preach.  </a:t>
            </a:r>
            <a:r>
              <a:rPr lang="en-US" sz="2000" dirty="0" smtClean="0">
                <a:solidFill>
                  <a:schemeClr val="bg1"/>
                </a:solidFill>
                <a:latin typeface="Times New Roman" charset="0"/>
                <a:ea typeface="Times New Roman" charset="0"/>
                <a:cs typeface="Times New Roman" charset="0"/>
              </a:rPr>
              <a:t>The focus of the church should be to preach the Good News of Jesus Christ, Repentance &amp; Faith</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Many will show interest in God in times of physical &amp; emotional need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But our greatest need is the forgiveness of sins.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No one can forgive sins, but God alone.  </a:t>
            </a:r>
            <a:r>
              <a:rPr lang="en-US" sz="2000" dirty="0" smtClean="0">
                <a:solidFill>
                  <a:srgbClr val="FFFF00"/>
                </a:solidFill>
                <a:latin typeface="Times New Roman" charset="0"/>
                <a:ea typeface="Times New Roman" charset="0"/>
                <a:cs typeface="Times New Roman" charset="0"/>
              </a:rPr>
              <a:t>Jesus has authority to forgive (He is divine)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is the Son of God, </a:t>
            </a:r>
            <a:r>
              <a:rPr lang="en-US" sz="2000" u="sng" dirty="0" smtClean="0">
                <a:solidFill>
                  <a:schemeClr val="bg1"/>
                </a:solidFill>
                <a:latin typeface="Times New Roman" charset="0"/>
                <a:ea typeface="Times New Roman" charset="0"/>
                <a:cs typeface="Times New Roman" charset="0"/>
              </a:rPr>
              <a:t>but many people miss it</a:t>
            </a:r>
            <a:r>
              <a:rPr lang="en-US" sz="2000" dirty="0" smtClean="0">
                <a:solidFill>
                  <a:schemeClr val="bg1"/>
                </a:solidFill>
                <a:latin typeface="Times New Roman" charset="0"/>
                <a:ea typeface="Times New Roman" charset="0"/>
                <a:cs typeface="Times New Roman" charset="0"/>
              </a:rPr>
              <a:t>...</a:t>
            </a:r>
            <a:endParaRPr lang="en-US" sz="20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0" y="2209428"/>
            <a:ext cx="8952141"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1.  Physical debilitation is sometimes (but not usually) because of our personal sin</a:t>
            </a:r>
            <a:endParaRPr lang="en-AU" sz="2000" dirty="0">
              <a:solidFill>
                <a:srgbClr val="FFFF00"/>
              </a:solidFill>
              <a:latin typeface="Times New Roman" charset="0"/>
              <a:ea typeface="Times New Roman" charset="0"/>
              <a:cs typeface="Times New Roman" charset="0"/>
            </a:endParaRPr>
          </a:p>
        </p:txBody>
      </p:sp>
      <p:sp>
        <p:nvSpPr>
          <p:cNvPr id="8" name="TextBox 7"/>
          <p:cNvSpPr txBox="1"/>
          <p:nvPr/>
        </p:nvSpPr>
        <p:spPr>
          <a:xfrm>
            <a:off x="467544" y="2543454"/>
            <a:ext cx="8676456"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don’t get what we deserve.  We deserve death</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Can be a reminder that we will all be judged on The Day of The Lord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Unconfessed personal sin may be a barrier to healing, but not always.</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4344" y="3484802"/>
            <a:ext cx="8952141"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2.  A word of forgiveness from The Lord is powerful.  </a:t>
            </a:r>
            <a:endParaRPr lang="en-AU" sz="2000" dirty="0">
              <a:solidFill>
                <a:srgbClr val="FFFF00"/>
              </a:solidFill>
              <a:latin typeface="Times New Roman" charset="0"/>
              <a:ea typeface="Times New Roman" charset="0"/>
              <a:cs typeface="Times New Roman" charset="0"/>
            </a:endParaRPr>
          </a:p>
        </p:txBody>
      </p:sp>
      <p:sp>
        <p:nvSpPr>
          <p:cNvPr id="10" name="TextBox 9"/>
          <p:cNvSpPr txBox="1"/>
          <p:nvPr/>
        </p:nvSpPr>
        <p:spPr>
          <a:xfrm>
            <a:off x="445195" y="3770530"/>
            <a:ext cx="8676456"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Brings Spiritual healing.  Sometimes physical healing (at the will of God)</a:t>
            </a:r>
          </a:p>
        </p:txBody>
      </p:sp>
      <p:sp>
        <p:nvSpPr>
          <p:cNvPr id="11" name="TextBox 10"/>
          <p:cNvSpPr txBox="1"/>
          <p:nvPr/>
        </p:nvSpPr>
        <p:spPr>
          <a:xfrm>
            <a:off x="14344" y="4148420"/>
            <a:ext cx="8952141"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3.  Jesus came to forgive sinners.  He is the only authority to forgive sins</a:t>
            </a:r>
            <a:endParaRPr lang="en-AU" sz="2000" dirty="0">
              <a:solidFill>
                <a:srgbClr val="FFFF00"/>
              </a:solidFill>
              <a:latin typeface="Times New Roman" charset="0"/>
              <a:ea typeface="Times New Roman" charset="0"/>
              <a:cs typeface="Times New Roman" charset="0"/>
            </a:endParaRPr>
          </a:p>
        </p:txBody>
      </p:sp>
      <p:sp>
        <p:nvSpPr>
          <p:cNvPr id="12" name="TextBox 11"/>
          <p:cNvSpPr txBox="1"/>
          <p:nvPr/>
        </p:nvSpPr>
        <p:spPr>
          <a:xfrm>
            <a:off x="391364" y="4452167"/>
            <a:ext cx="8676456"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no longer sacrifice an animal for our atonement.  Jesus was the sacrifice.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authority proven by “healing of the paralytic”;  Jesus raise from the dead</a:t>
            </a:r>
          </a:p>
        </p:txBody>
      </p:sp>
      <p:sp>
        <p:nvSpPr>
          <p:cNvPr id="13" name="TextBox 12"/>
          <p:cNvSpPr txBox="1"/>
          <p:nvPr/>
        </p:nvSpPr>
        <p:spPr>
          <a:xfrm>
            <a:off x="-1" y="5028154"/>
            <a:ext cx="9121652" cy="400110"/>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What we do with Jesus’ authority to forgive sins, is what matters </a:t>
            </a:r>
            <a:endParaRPr lang="en-AU" sz="2000" dirty="0">
              <a:solidFill>
                <a:srgbClr val="FFFF00"/>
              </a:solidFill>
              <a:latin typeface="Times New Roman" charset="0"/>
              <a:ea typeface="Times New Roman" charset="0"/>
              <a:cs typeface="Times New Roman" charset="0"/>
            </a:endParaRPr>
          </a:p>
        </p:txBody>
      </p:sp>
      <p:sp>
        <p:nvSpPr>
          <p:cNvPr id="14" name="TextBox 13"/>
          <p:cNvSpPr txBox="1"/>
          <p:nvPr/>
        </p:nvSpPr>
        <p:spPr>
          <a:xfrm>
            <a:off x="430850" y="5313882"/>
            <a:ext cx="8676456"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disciple of Jesus:  Repents,  Believes in Jesus,  Follows Jesus</a:t>
            </a:r>
          </a:p>
        </p:txBody>
      </p:sp>
    </p:spTree>
    <p:extLst>
      <p:ext uri="{BB962C8B-B14F-4D97-AF65-F5344CB8AC3E}">
        <p14:creationId xmlns:p14="http://schemas.microsoft.com/office/powerpoint/2010/main" val="212528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P spid="11" grpId="0"/>
      <p:bldP spid="12" grpId="0" uiExpand="1" build="p"/>
      <p:bldP spid="13" grpId="0"/>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66730</TotalTime>
  <Words>365</Words>
  <Application>Microsoft Macintosh PowerPoint</Application>
  <PresentationFormat>On-screen Show (16:10)</PresentationFormat>
  <Paragraphs>35</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1106</cp:revision>
  <cp:lastPrinted>2018-08-31T21:59:52Z</cp:lastPrinted>
  <dcterms:created xsi:type="dcterms:W3CDTF">2016-11-04T06:28:01Z</dcterms:created>
  <dcterms:modified xsi:type="dcterms:W3CDTF">2018-08-31T22:06:15Z</dcterms:modified>
</cp:coreProperties>
</file>